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6" r:id="rId3"/>
    <p:sldId id="270" r:id="rId4"/>
    <p:sldId id="277" r:id="rId5"/>
    <p:sldId id="295" r:id="rId6"/>
    <p:sldId id="290" r:id="rId7"/>
    <p:sldId id="287" r:id="rId8"/>
    <p:sldId id="293" r:id="rId9"/>
    <p:sldId id="294" r:id="rId10"/>
    <p:sldId id="291" r:id="rId11"/>
    <p:sldId id="296" r:id="rId12"/>
    <p:sldId id="273" r:id="rId13"/>
    <p:sldId id="297" r:id="rId14"/>
    <p:sldId id="29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59"/>
  </p:normalViewPr>
  <p:slideViewPr>
    <p:cSldViewPr snapToGrid="0">
      <p:cViewPr varScale="1">
        <p:scale>
          <a:sx n="102" d="100"/>
          <a:sy n="102" d="100"/>
        </p:scale>
        <p:origin x="144" y="186"/>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B11A3-DA52-4999-85FC-A2C8D40FFA03}" type="datetimeFigureOut">
              <a:rPr lang="en-US" smtClean="0"/>
              <a:t>2/14/2020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52ECDC-E5D9-4458-BC92-0CC04D393B10}" type="slidenum">
              <a:rPr lang="en-US" smtClean="0"/>
              <a:t>‹#›</a:t>
            </a:fld>
            <a:endParaRPr lang="en-US"/>
          </a:p>
        </p:txBody>
      </p:sp>
    </p:spTree>
    <p:extLst>
      <p:ext uri="{BB962C8B-B14F-4D97-AF65-F5344CB8AC3E}">
        <p14:creationId xmlns:p14="http://schemas.microsoft.com/office/powerpoint/2010/main" val="309976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0279B-CDFF-4D60-A09B-03D2A978DB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87CF1C4-12EF-42EF-975A-02A2CCDDB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10F168-42B2-44B2-B50E-AF4B65C00B32}"/>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5" name="Footer Placeholder 4">
            <a:extLst>
              <a:ext uri="{FF2B5EF4-FFF2-40B4-BE49-F238E27FC236}">
                <a16:creationId xmlns:a16="http://schemas.microsoft.com/office/drawing/2014/main" id="{66292B32-E4D1-4D54-B6A1-2CAF09427B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2C1E55-F2B7-4879-A519-09A52E159676}"/>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205158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186E9-3CCE-4F2C-B43F-6A521098831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172050-1DBF-4DE5-ACC1-4DA17F0D0D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5C6FA-6006-4AE4-815B-F415D06F7F45}"/>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5" name="Footer Placeholder 4">
            <a:extLst>
              <a:ext uri="{FF2B5EF4-FFF2-40B4-BE49-F238E27FC236}">
                <a16:creationId xmlns:a16="http://schemas.microsoft.com/office/drawing/2014/main" id="{2FF5BE7E-F5FF-48DE-929C-E8C79C0B1D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293B6-2DB0-4665-8D9E-77954D499BE4}"/>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1417121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F67AA0-59D7-4D30-919C-7831996198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971862-4147-42C5-8BBA-5ED6B2E301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34A1F8-C587-4759-9A4F-8D18A8B80483}"/>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5" name="Footer Placeholder 4">
            <a:extLst>
              <a:ext uri="{FF2B5EF4-FFF2-40B4-BE49-F238E27FC236}">
                <a16:creationId xmlns:a16="http://schemas.microsoft.com/office/drawing/2014/main" id="{D701EEC7-8C1D-4158-A467-FFB2FC5A6E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7072E4-09F1-4A80-8BBE-C651A9C8AD0F}"/>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4099161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88CFA-44F4-41F3-B603-F9DBA6B1D2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C0D7A8-5B24-4BF1-AF83-87061E582C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DF25B8-79D5-4B85-89B1-81AB1DACB0A6}"/>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5" name="Footer Placeholder 4">
            <a:extLst>
              <a:ext uri="{FF2B5EF4-FFF2-40B4-BE49-F238E27FC236}">
                <a16:creationId xmlns:a16="http://schemas.microsoft.com/office/drawing/2014/main" id="{F4AE5272-7FAD-4D5A-8BBE-1AC4AD67A5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E4EBEA-8678-4C7B-ABB4-221C7E21406A}"/>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3608908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2AC29-8142-4F17-AA71-EB9B74CAD0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462AF5-5A19-4413-A620-1BB7A0B879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C47227-D317-4599-95F0-B5DEF58AD85E}"/>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5" name="Footer Placeholder 4">
            <a:extLst>
              <a:ext uri="{FF2B5EF4-FFF2-40B4-BE49-F238E27FC236}">
                <a16:creationId xmlns:a16="http://schemas.microsoft.com/office/drawing/2014/main" id="{E482D71D-B124-4686-9255-42DD26E4BE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46021D-F288-4357-805B-1948D28A15B2}"/>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3038735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3D4FD-BEF5-475A-873B-47975C7494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0E796-FAAE-4184-BE93-92B7B54BF0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EB5D87-2D43-4429-BF8F-2EFB260FF0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AF8FC2-8A6D-421E-BC3A-9824CF63F93E}"/>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6" name="Footer Placeholder 5">
            <a:extLst>
              <a:ext uri="{FF2B5EF4-FFF2-40B4-BE49-F238E27FC236}">
                <a16:creationId xmlns:a16="http://schemas.microsoft.com/office/drawing/2014/main" id="{B564BB4B-3E4E-48D0-8DCD-9D686316F1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85A6D8-41B1-45E0-AEB4-2E22610A0087}"/>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3134510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3525C-4E5F-463B-B5FE-A45EB7DF3A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C66C7B-79DC-46AD-992E-13B1AE7F79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D04D42-C1CF-4D65-ACBA-DB57C43167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8BA283-3B33-4148-84C3-63476F3097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7E250A-7873-4073-9425-A26DFF1F01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C598B5-CBC5-42A9-A09B-BF89B25EDBA1}"/>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8" name="Footer Placeholder 7">
            <a:extLst>
              <a:ext uri="{FF2B5EF4-FFF2-40B4-BE49-F238E27FC236}">
                <a16:creationId xmlns:a16="http://schemas.microsoft.com/office/drawing/2014/main" id="{6EADA655-190A-4424-8709-7ED2867888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C42618-D065-48E0-B67E-0B5B25CF7C1C}"/>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1825477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BFFC4-F9CE-43A9-9DD6-69C2E9273D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0338C9-98BE-4A38-89C0-EDACD12A86DA}"/>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4" name="Footer Placeholder 3">
            <a:extLst>
              <a:ext uri="{FF2B5EF4-FFF2-40B4-BE49-F238E27FC236}">
                <a16:creationId xmlns:a16="http://schemas.microsoft.com/office/drawing/2014/main" id="{26495B02-C9B1-41D5-804D-AA655EE132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B198C2-F928-46AA-B069-F6D7F5C3B2BF}"/>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220952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B5D930-6C1F-44F1-89E7-C6A587261295}"/>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3" name="Footer Placeholder 2">
            <a:extLst>
              <a:ext uri="{FF2B5EF4-FFF2-40B4-BE49-F238E27FC236}">
                <a16:creationId xmlns:a16="http://schemas.microsoft.com/office/drawing/2014/main" id="{01F02B9E-69FD-4675-9DD6-8ABB35124B9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B185A6-3F1F-4BA0-8657-BB8C1C5E9DE9}"/>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370761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2FBBB-4D2C-439E-A6DB-12C5D661BE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5AC272-6DCA-48CA-ACE7-2509990754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3BA0F4-3B44-48B4-9D39-99822D1FC6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7B7A9D-9CCC-41F8-8423-4A3A8A5C36C1}"/>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6" name="Footer Placeholder 5">
            <a:extLst>
              <a:ext uri="{FF2B5EF4-FFF2-40B4-BE49-F238E27FC236}">
                <a16:creationId xmlns:a16="http://schemas.microsoft.com/office/drawing/2014/main" id="{AAABD392-8BE4-4621-8CD2-372065A931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D9C020-C6F8-4C0A-8686-7AC9ADEA17DE}"/>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1575758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B9009-7711-460E-ACFD-41C93AF093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625C46-BAA5-4BD2-8633-59AEECFC6F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C4C4D2-6550-420F-8F24-E37FB0DAC6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B72FBA-6970-4DA3-890C-C675EB21C051}"/>
              </a:ext>
            </a:extLst>
          </p:cNvPr>
          <p:cNvSpPr>
            <a:spLocks noGrp="1"/>
          </p:cNvSpPr>
          <p:nvPr>
            <p:ph type="dt" sz="half" idx="10"/>
          </p:nvPr>
        </p:nvSpPr>
        <p:spPr/>
        <p:txBody>
          <a:bodyPr/>
          <a:lstStyle/>
          <a:p>
            <a:fld id="{D1140091-4159-4256-9FDD-E0AC5458E15C}" type="datetimeFigureOut">
              <a:rPr lang="en-US" smtClean="0"/>
              <a:t>2/14/2020</a:t>
            </a:fld>
            <a:endParaRPr lang="en-US"/>
          </a:p>
        </p:txBody>
      </p:sp>
      <p:sp>
        <p:nvSpPr>
          <p:cNvPr id="6" name="Footer Placeholder 5">
            <a:extLst>
              <a:ext uri="{FF2B5EF4-FFF2-40B4-BE49-F238E27FC236}">
                <a16:creationId xmlns:a16="http://schemas.microsoft.com/office/drawing/2014/main" id="{F5EF13CC-2A86-4F4E-9237-BFE1BE0C15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A96C2B-46A8-45E5-8C85-CEBE5ED8D438}"/>
              </a:ext>
            </a:extLst>
          </p:cNvPr>
          <p:cNvSpPr>
            <a:spLocks noGrp="1"/>
          </p:cNvSpPr>
          <p:nvPr>
            <p:ph type="sldNum" sz="quarter" idx="12"/>
          </p:nvPr>
        </p:nvSpPr>
        <p:spPr/>
        <p:txBody>
          <a:bodyPr/>
          <a:lstStyle/>
          <a:p>
            <a:fld id="{BF8C0802-0374-46DC-B452-63BDE78E58EF}" type="slidenum">
              <a:rPr lang="en-US" smtClean="0"/>
              <a:t>‹#›</a:t>
            </a:fld>
            <a:endParaRPr lang="en-US"/>
          </a:p>
        </p:txBody>
      </p:sp>
    </p:spTree>
    <p:extLst>
      <p:ext uri="{BB962C8B-B14F-4D97-AF65-F5344CB8AC3E}">
        <p14:creationId xmlns:p14="http://schemas.microsoft.com/office/powerpoint/2010/main" val="3334600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A5DC44-5B3D-4D02-A321-232CF86292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A6374C-8093-474D-BB26-10ED4EE8E2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F23352-90E3-4DD2-A56E-42D90AC16F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40091-4159-4256-9FDD-E0AC5458E15C}" type="datetimeFigureOut">
              <a:rPr lang="en-US" smtClean="0"/>
              <a:t>2/14/2020</a:t>
            </a:fld>
            <a:endParaRPr lang="en-US"/>
          </a:p>
        </p:txBody>
      </p:sp>
      <p:sp>
        <p:nvSpPr>
          <p:cNvPr id="5" name="Footer Placeholder 4">
            <a:extLst>
              <a:ext uri="{FF2B5EF4-FFF2-40B4-BE49-F238E27FC236}">
                <a16:creationId xmlns:a16="http://schemas.microsoft.com/office/drawing/2014/main" id="{3005FA7D-7C29-4F4C-B44B-97BEA6D997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B4DA76-28EE-4ED0-8801-C3730F9598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C0802-0374-46DC-B452-63BDE78E58EF}" type="slidenum">
              <a:rPr lang="en-US" smtClean="0"/>
              <a:t>‹#›</a:t>
            </a:fld>
            <a:endParaRPr lang="en-US"/>
          </a:p>
        </p:txBody>
      </p:sp>
    </p:spTree>
    <p:extLst>
      <p:ext uri="{BB962C8B-B14F-4D97-AF65-F5344CB8AC3E}">
        <p14:creationId xmlns:p14="http://schemas.microsoft.com/office/powerpoint/2010/main" val="221818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h2oatlas.com/MAPS/MN_Trend.html"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ewg.org/interactive-maps/2020_nitrate_in_minnesota_private_drinking_water_from_groundwater_sources/map/"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clipart&#10;&#10;Description automatically generated">
            <a:extLst>
              <a:ext uri="{FF2B5EF4-FFF2-40B4-BE49-F238E27FC236}">
                <a16:creationId xmlns:a16="http://schemas.microsoft.com/office/drawing/2014/main" id="{D8C8AE78-36AD-4735-9B89-BBF637262F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85518" y="5301231"/>
            <a:ext cx="1213104" cy="1176528"/>
          </a:xfrm>
          <a:prstGeom prst="rect">
            <a:avLst/>
          </a:prstGeom>
        </p:spPr>
      </p:pic>
      <p:sp>
        <p:nvSpPr>
          <p:cNvPr id="2" name="Title 1">
            <a:extLst>
              <a:ext uri="{FF2B5EF4-FFF2-40B4-BE49-F238E27FC236}">
                <a16:creationId xmlns:a16="http://schemas.microsoft.com/office/drawing/2014/main" id="{A58474DF-75D0-430C-BF4B-50B91D3216D0}"/>
              </a:ext>
            </a:extLst>
          </p:cNvPr>
          <p:cNvSpPr>
            <a:spLocks noGrp="1"/>
          </p:cNvSpPr>
          <p:nvPr>
            <p:ph type="title"/>
          </p:nvPr>
        </p:nvSpPr>
        <p:spPr>
          <a:xfrm>
            <a:off x="831850" y="1522496"/>
            <a:ext cx="10515600" cy="2025947"/>
          </a:xfrm>
        </p:spPr>
        <p:txBody>
          <a:bodyPr>
            <a:normAutofit/>
          </a:bodyPr>
          <a:lstStyle/>
          <a:p>
            <a:pPr algn="ctr"/>
            <a:r>
              <a:rPr lang="en-US" b="1" dirty="0"/>
              <a:t>Worsening Nitrate Pollution in Minnesota’s Drinking Water </a:t>
            </a:r>
          </a:p>
        </p:txBody>
      </p:sp>
      <p:sp>
        <p:nvSpPr>
          <p:cNvPr id="4" name="Text Placeholder 3">
            <a:extLst>
              <a:ext uri="{FF2B5EF4-FFF2-40B4-BE49-F238E27FC236}">
                <a16:creationId xmlns:a16="http://schemas.microsoft.com/office/drawing/2014/main" id="{6ED23072-E27D-45FF-BB74-B1A90A41052F}"/>
              </a:ext>
            </a:extLst>
          </p:cNvPr>
          <p:cNvSpPr>
            <a:spLocks noGrp="1"/>
          </p:cNvSpPr>
          <p:nvPr>
            <p:ph type="body" idx="1"/>
          </p:nvPr>
        </p:nvSpPr>
        <p:spPr>
          <a:xfrm>
            <a:off x="831850" y="4551137"/>
            <a:ext cx="10515600" cy="1500187"/>
          </a:xfrm>
        </p:spPr>
        <p:txBody>
          <a:bodyPr/>
          <a:lstStyle/>
          <a:p>
            <a:r>
              <a:rPr lang="en-US" dirty="0">
                <a:solidFill>
                  <a:schemeClr val="tx1"/>
                </a:solidFill>
              </a:rPr>
              <a:t>Anne Weir Schechinger, Environmental Working Group</a:t>
            </a:r>
          </a:p>
        </p:txBody>
      </p:sp>
    </p:spTree>
    <p:extLst>
      <p:ext uri="{BB962C8B-B14F-4D97-AF65-F5344CB8AC3E}">
        <p14:creationId xmlns:p14="http://schemas.microsoft.com/office/powerpoint/2010/main" val="1083586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503FF-59A8-4C21-90C4-26E621112197}"/>
              </a:ext>
            </a:extLst>
          </p:cNvPr>
          <p:cNvSpPr>
            <a:spLocks noGrp="1"/>
          </p:cNvSpPr>
          <p:nvPr>
            <p:ph type="title"/>
          </p:nvPr>
        </p:nvSpPr>
        <p:spPr/>
        <p:txBody>
          <a:bodyPr/>
          <a:lstStyle/>
          <a:p>
            <a:pPr algn="ctr"/>
            <a:r>
              <a:rPr lang="en-US" b="1" dirty="0"/>
              <a:t>Environmental Justice Implications</a:t>
            </a:r>
          </a:p>
        </p:txBody>
      </p:sp>
      <p:sp>
        <p:nvSpPr>
          <p:cNvPr id="2" name="Content Placeholder 1">
            <a:extLst>
              <a:ext uri="{FF2B5EF4-FFF2-40B4-BE49-F238E27FC236}">
                <a16:creationId xmlns:a16="http://schemas.microsoft.com/office/drawing/2014/main" id="{854EE1F9-00F1-4AAA-9AED-159C05B7B975}"/>
              </a:ext>
            </a:extLst>
          </p:cNvPr>
          <p:cNvSpPr>
            <a:spLocks noGrp="1"/>
          </p:cNvSpPr>
          <p:nvPr>
            <p:ph idx="1"/>
          </p:nvPr>
        </p:nvSpPr>
        <p:spPr>
          <a:xfrm>
            <a:off x="838200" y="1690688"/>
            <a:ext cx="10515600" cy="4434904"/>
          </a:xfrm>
        </p:spPr>
        <p:txBody>
          <a:bodyPr>
            <a:normAutofit/>
          </a:bodyPr>
          <a:lstStyle/>
          <a:p>
            <a:r>
              <a:rPr lang="en-US" dirty="0"/>
              <a:t>Of the 72 Minnesota community water systems with worsening contamination, 61% were in a U.S. Census block group with median household income below the state’s average. </a:t>
            </a:r>
          </a:p>
          <a:p>
            <a:r>
              <a:rPr lang="en-US" dirty="0"/>
              <a:t>51% of all private wells with at least 1 test &gt;=3 mg/L between 2009 and 2018 were in a U.S. Census block group with median household income below the state’s average. </a:t>
            </a:r>
          </a:p>
          <a:p>
            <a:r>
              <a:rPr lang="en-US" dirty="0"/>
              <a:t>The University of Minnesota Water Resources Center has conducted studies on the high costs of treating nitrate contaminated drinking water, and our analysis shows that these high costs are falling on many of the Minnesotans who can least afford treatment.</a:t>
            </a:r>
          </a:p>
        </p:txBody>
      </p:sp>
      <p:pic>
        <p:nvPicPr>
          <p:cNvPr id="5" name="Picture 4" descr="A picture containing clipart&#10;&#10;Description automatically generated">
            <a:extLst>
              <a:ext uri="{FF2B5EF4-FFF2-40B4-BE49-F238E27FC236}">
                <a16:creationId xmlns:a16="http://schemas.microsoft.com/office/drawing/2014/main" id="{23A017C0-CBC1-409D-9FBF-AFEC99F3DB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7248" y="5646197"/>
            <a:ext cx="1158033" cy="1123117"/>
          </a:xfrm>
          <a:prstGeom prst="rect">
            <a:avLst/>
          </a:prstGeom>
        </p:spPr>
      </p:pic>
    </p:spTree>
    <p:extLst>
      <p:ext uri="{BB962C8B-B14F-4D97-AF65-F5344CB8AC3E}">
        <p14:creationId xmlns:p14="http://schemas.microsoft.com/office/powerpoint/2010/main" val="389139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503FF-59A8-4C21-90C4-26E621112197}"/>
              </a:ext>
            </a:extLst>
          </p:cNvPr>
          <p:cNvSpPr>
            <a:spLocks noGrp="1"/>
          </p:cNvSpPr>
          <p:nvPr>
            <p:ph type="title"/>
          </p:nvPr>
        </p:nvSpPr>
        <p:spPr/>
        <p:txBody>
          <a:bodyPr/>
          <a:lstStyle/>
          <a:p>
            <a:pPr algn="ctr"/>
            <a:r>
              <a:rPr lang="en-US" b="1" dirty="0"/>
              <a:t>Cost of Nitrate Treatment</a:t>
            </a:r>
          </a:p>
        </p:txBody>
      </p:sp>
      <p:sp>
        <p:nvSpPr>
          <p:cNvPr id="2" name="Content Placeholder 1">
            <a:extLst>
              <a:ext uri="{FF2B5EF4-FFF2-40B4-BE49-F238E27FC236}">
                <a16:creationId xmlns:a16="http://schemas.microsoft.com/office/drawing/2014/main" id="{854EE1F9-00F1-4AAA-9AED-159C05B7B975}"/>
              </a:ext>
            </a:extLst>
          </p:cNvPr>
          <p:cNvSpPr>
            <a:spLocks noGrp="1"/>
          </p:cNvSpPr>
          <p:nvPr>
            <p:ph idx="1"/>
          </p:nvPr>
        </p:nvSpPr>
        <p:spPr>
          <a:xfrm>
            <a:off x="838200" y="1690688"/>
            <a:ext cx="10515600" cy="4434904"/>
          </a:xfrm>
        </p:spPr>
        <p:txBody>
          <a:bodyPr>
            <a:normAutofit/>
          </a:bodyPr>
          <a:lstStyle/>
          <a:p>
            <a:r>
              <a:rPr lang="en-US" dirty="0"/>
              <a:t>According to MDH, 8 Minnesota community water systems installed nitrate treatment between 1994 and 2018. </a:t>
            </a:r>
          </a:p>
          <a:p>
            <a:r>
              <a:rPr lang="en-US" dirty="0"/>
              <a:t>Total capital costs across the 8 systems, not including operating or maintenance costs, were $30.65 million. </a:t>
            </a:r>
          </a:p>
        </p:txBody>
      </p:sp>
      <p:pic>
        <p:nvPicPr>
          <p:cNvPr id="5" name="Picture 4" descr="A picture containing clipart&#10;&#10;Description automatically generated">
            <a:extLst>
              <a:ext uri="{FF2B5EF4-FFF2-40B4-BE49-F238E27FC236}">
                <a16:creationId xmlns:a16="http://schemas.microsoft.com/office/drawing/2014/main" id="{23A017C0-CBC1-409D-9FBF-AFEC99F3DB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7248" y="5646197"/>
            <a:ext cx="1158033" cy="1123117"/>
          </a:xfrm>
          <a:prstGeom prst="rect">
            <a:avLst/>
          </a:prstGeom>
        </p:spPr>
      </p:pic>
      <p:graphicFrame>
        <p:nvGraphicFramePr>
          <p:cNvPr id="3" name="Table 2" title="Nitrate treatment tabe">
            <a:extLst>
              <a:ext uri="{FF2B5EF4-FFF2-40B4-BE49-F238E27FC236}">
                <a16:creationId xmlns:a16="http://schemas.microsoft.com/office/drawing/2014/main" id="{EA66F2AF-D9E5-41DC-BC14-9D3EECB4CB0C}"/>
              </a:ext>
            </a:extLst>
          </p:cNvPr>
          <p:cNvGraphicFramePr>
            <a:graphicFrameLocks noGrp="1"/>
          </p:cNvGraphicFramePr>
          <p:nvPr>
            <p:extLst>
              <p:ext uri="{D42A27DB-BD31-4B8C-83A1-F6EECF244321}">
                <p14:modId xmlns:p14="http://schemas.microsoft.com/office/powerpoint/2010/main" val="1466590050"/>
              </p:ext>
            </p:extLst>
          </p:nvPr>
        </p:nvGraphicFramePr>
        <p:xfrm>
          <a:off x="2633709" y="3657602"/>
          <a:ext cx="6924582" cy="2467990"/>
        </p:xfrm>
        <a:graphic>
          <a:graphicData uri="http://schemas.openxmlformats.org/drawingml/2006/table">
            <a:tbl>
              <a:tblPr>
                <a:tableStyleId>{5C22544A-7EE6-4342-B048-85BDC9FD1C3A}</a:tableStyleId>
              </a:tblPr>
              <a:tblGrid>
                <a:gridCol w="2373297">
                  <a:extLst>
                    <a:ext uri="{9D8B030D-6E8A-4147-A177-3AD203B41FA5}">
                      <a16:colId xmlns:a16="http://schemas.microsoft.com/office/drawing/2014/main" val="31739424"/>
                    </a:ext>
                  </a:extLst>
                </a:gridCol>
                <a:gridCol w="1544714">
                  <a:extLst>
                    <a:ext uri="{9D8B030D-6E8A-4147-A177-3AD203B41FA5}">
                      <a16:colId xmlns:a16="http://schemas.microsoft.com/office/drawing/2014/main" val="3755930638"/>
                    </a:ext>
                  </a:extLst>
                </a:gridCol>
                <a:gridCol w="1349283">
                  <a:extLst>
                    <a:ext uri="{9D8B030D-6E8A-4147-A177-3AD203B41FA5}">
                      <a16:colId xmlns:a16="http://schemas.microsoft.com/office/drawing/2014/main" val="4110137236"/>
                    </a:ext>
                  </a:extLst>
                </a:gridCol>
                <a:gridCol w="1657288">
                  <a:extLst>
                    <a:ext uri="{9D8B030D-6E8A-4147-A177-3AD203B41FA5}">
                      <a16:colId xmlns:a16="http://schemas.microsoft.com/office/drawing/2014/main" val="587884815"/>
                    </a:ext>
                  </a:extLst>
                </a:gridCol>
              </a:tblGrid>
              <a:tr h="246799">
                <a:tc>
                  <a:txBody>
                    <a:bodyPr/>
                    <a:lstStyle/>
                    <a:p>
                      <a:pPr algn="ctr" fontAlgn="ctr"/>
                      <a:r>
                        <a:rPr lang="en-US" sz="1100" u="none" strike="noStrike" dirty="0">
                          <a:effectLst/>
                        </a:rPr>
                        <a:t>System Name</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2018 Population Served</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Capital Cost</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Capital Cost Per Person</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76198680"/>
                  </a:ext>
                </a:extLst>
              </a:tr>
              <a:tr h="246799">
                <a:tc>
                  <a:txBody>
                    <a:bodyPr/>
                    <a:lstStyle/>
                    <a:p>
                      <a:pPr algn="l" fontAlgn="ctr"/>
                      <a:r>
                        <a:rPr lang="en-US" sz="1100" u="none" strike="noStrike">
                          <a:effectLst/>
                        </a:rPr>
                        <a:t>Adrian</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1,211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$934,286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$771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14967256"/>
                  </a:ext>
                </a:extLst>
              </a:tr>
              <a:tr h="246799">
                <a:tc>
                  <a:txBody>
                    <a:bodyPr/>
                    <a:lstStyle/>
                    <a:p>
                      <a:pPr algn="l" fontAlgn="ctr"/>
                      <a:r>
                        <a:rPr lang="en-US" sz="1100" u="none" strike="noStrike">
                          <a:effectLst/>
                        </a:rPr>
                        <a:t>Clear Lake</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525</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$696,452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$1,327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73486930"/>
                  </a:ext>
                </a:extLst>
              </a:tr>
              <a:tr h="246799">
                <a:tc>
                  <a:txBody>
                    <a:bodyPr/>
                    <a:lstStyle/>
                    <a:p>
                      <a:pPr algn="l" fontAlgn="ctr"/>
                      <a:r>
                        <a:rPr lang="en-US" sz="1100" u="none" strike="noStrike">
                          <a:effectLst/>
                        </a:rPr>
                        <a:t>Edgerton</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1,171</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$498,204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$425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12926526"/>
                  </a:ext>
                </a:extLst>
              </a:tr>
              <a:tr h="246799">
                <a:tc>
                  <a:txBody>
                    <a:bodyPr/>
                    <a:lstStyle/>
                    <a:p>
                      <a:pPr algn="l" fontAlgn="ctr"/>
                      <a:r>
                        <a:rPr lang="en-US" sz="1100" u="none" strike="noStrike">
                          <a:effectLst/>
                        </a:rPr>
                        <a:t>Ellsworth</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462</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$629,693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$1,363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84983772"/>
                  </a:ext>
                </a:extLst>
              </a:tr>
              <a:tr h="246799">
                <a:tc>
                  <a:txBody>
                    <a:bodyPr/>
                    <a:lstStyle/>
                    <a:p>
                      <a:pPr algn="l" fontAlgn="ctr"/>
                      <a:r>
                        <a:rPr lang="en-US" sz="1100" u="none" strike="noStrike">
                          <a:effectLst/>
                        </a:rPr>
                        <a:t>Hastings</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22,335</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$4,230,578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$189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79065026"/>
                  </a:ext>
                </a:extLst>
              </a:tr>
              <a:tr h="246799">
                <a:tc>
                  <a:txBody>
                    <a:bodyPr/>
                    <a:lstStyle/>
                    <a:p>
                      <a:pPr algn="l" fontAlgn="ctr"/>
                      <a:r>
                        <a:rPr lang="en-US" sz="1100" u="none" strike="noStrike">
                          <a:effectLst/>
                        </a:rPr>
                        <a:t>Lincoln-Pipestone Rural Water System</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13,644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$2,593,429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$190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7254887"/>
                  </a:ext>
                </a:extLst>
              </a:tr>
              <a:tr h="246799">
                <a:tc>
                  <a:txBody>
                    <a:bodyPr/>
                    <a:lstStyle/>
                    <a:p>
                      <a:pPr algn="l" fontAlgn="ctr"/>
                      <a:r>
                        <a:rPr lang="en-US" sz="1100" u="none" strike="noStrike">
                          <a:effectLst/>
                        </a:rPr>
                        <a:t>Saint Peter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11,784</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$21,044,857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$1,786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34909743"/>
                  </a:ext>
                </a:extLst>
              </a:tr>
              <a:tr h="246799">
                <a:tc>
                  <a:txBody>
                    <a:bodyPr/>
                    <a:lstStyle/>
                    <a:p>
                      <a:pPr algn="l" fontAlgn="ctr"/>
                      <a:r>
                        <a:rPr lang="en-US" sz="1100" u="none" strike="noStrike">
                          <a:effectLst/>
                        </a:rPr>
                        <a:t>Sundsruds Court</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$18,843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100" u="none" strike="noStrike">
                          <a:effectLst/>
                        </a:rPr>
                        <a:t>$471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10776973"/>
                  </a:ext>
                </a:extLst>
              </a:tr>
              <a:tr h="246799">
                <a:tc>
                  <a:txBody>
                    <a:bodyPr/>
                    <a:lstStyle/>
                    <a:p>
                      <a:pPr algn="l" fontAlgn="ctr"/>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n-US" sz="1100" u="none" strike="noStrike">
                          <a:effectLst/>
                        </a:rPr>
                        <a:t>51,172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$30,646,342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$599 </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63217874"/>
                  </a:ext>
                </a:extLst>
              </a:tr>
            </a:tbl>
          </a:graphicData>
        </a:graphic>
      </p:graphicFrame>
    </p:spTree>
    <p:extLst>
      <p:ext uri="{BB962C8B-B14F-4D97-AF65-F5344CB8AC3E}">
        <p14:creationId xmlns:p14="http://schemas.microsoft.com/office/powerpoint/2010/main" val="1306923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433DAD-4E2D-4DEA-808E-24CA219A3CB3}"/>
              </a:ext>
            </a:extLst>
          </p:cNvPr>
          <p:cNvSpPr>
            <a:spLocks noGrp="1"/>
          </p:cNvSpPr>
          <p:nvPr>
            <p:ph type="title"/>
          </p:nvPr>
        </p:nvSpPr>
        <p:spPr>
          <a:xfrm>
            <a:off x="838200" y="2766218"/>
            <a:ext cx="10515600" cy="1325563"/>
          </a:xfrm>
        </p:spPr>
        <p:txBody>
          <a:bodyPr/>
          <a:lstStyle/>
          <a:p>
            <a:pPr algn="ctr"/>
            <a:r>
              <a:rPr lang="en-US" dirty="0"/>
              <a:t>Questions?</a:t>
            </a:r>
          </a:p>
        </p:txBody>
      </p:sp>
      <p:pic>
        <p:nvPicPr>
          <p:cNvPr id="6" name="Picture 5" descr="A picture containing clipart&#10;&#10;Description automatically generated">
            <a:extLst>
              <a:ext uri="{FF2B5EF4-FFF2-40B4-BE49-F238E27FC236}">
                <a16:creationId xmlns:a16="http://schemas.microsoft.com/office/drawing/2014/main" id="{0B66844E-6DC0-4B14-AD52-21B6191B9E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4090" y="5557277"/>
            <a:ext cx="1213104" cy="1176528"/>
          </a:xfrm>
          <a:prstGeom prst="rect">
            <a:avLst/>
          </a:prstGeom>
        </p:spPr>
      </p:pic>
    </p:spTree>
    <p:extLst>
      <p:ext uri="{BB962C8B-B14F-4D97-AF65-F5344CB8AC3E}">
        <p14:creationId xmlns:p14="http://schemas.microsoft.com/office/powerpoint/2010/main" val="2122844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433DAD-4E2D-4DEA-808E-24CA219A3CB3}"/>
              </a:ext>
            </a:extLst>
          </p:cNvPr>
          <p:cNvSpPr>
            <a:spLocks noGrp="1"/>
          </p:cNvSpPr>
          <p:nvPr>
            <p:ph type="title"/>
          </p:nvPr>
        </p:nvSpPr>
        <p:spPr>
          <a:xfrm>
            <a:off x="838200" y="2460256"/>
            <a:ext cx="10515600" cy="1325563"/>
          </a:xfrm>
        </p:spPr>
        <p:txBody>
          <a:bodyPr/>
          <a:lstStyle/>
          <a:p>
            <a:pPr algn="ctr"/>
            <a:r>
              <a:rPr lang="en-US" dirty="0"/>
              <a:t>More Info About the Study</a:t>
            </a:r>
          </a:p>
        </p:txBody>
      </p:sp>
      <p:pic>
        <p:nvPicPr>
          <p:cNvPr id="6" name="Picture 5" descr="A picture containing clipart&#10;&#10;Description automatically generated">
            <a:extLst>
              <a:ext uri="{FF2B5EF4-FFF2-40B4-BE49-F238E27FC236}">
                <a16:creationId xmlns:a16="http://schemas.microsoft.com/office/drawing/2014/main" id="{0B66844E-6DC0-4B14-AD52-21B6191B9E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4090" y="5557277"/>
            <a:ext cx="1213104" cy="1176528"/>
          </a:xfrm>
          <a:prstGeom prst="rect">
            <a:avLst/>
          </a:prstGeom>
        </p:spPr>
      </p:pic>
    </p:spTree>
    <p:extLst>
      <p:ext uri="{BB962C8B-B14F-4D97-AF65-F5344CB8AC3E}">
        <p14:creationId xmlns:p14="http://schemas.microsoft.com/office/powerpoint/2010/main" val="3111229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433DAD-4E2D-4DEA-808E-24CA219A3CB3}"/>
              </a:ext>
            </a:extLst>
          </p:cNvPr>
          <p:cNvSpPr>
            <a:spLocks noGrp="1"/>
          </p:cNvSpPr>
          <p:nvPr>
            <p:ph type="title"/>
          </p:nvPr>
        </p:nvSpPr>
        <p:spPr/>
        <p:txBody>
          <a:bodyPr/>
          <a:lstStyle/>
          <a:p>
            <a:pPr algn="ctr"/>
            <a:r>
              <a:rPr lang="en-US" dirty="0"/>
              <a:t>Statistical Significance</a:t>
            </a:r>
          </a:p>
        </p:txBody>
      </p:sp>
      <p:sp>
        <p:nvSpPr>
          <p:cNvPr id="4" name="Content Placeholder 3">
            <a:extLst>
              <a:ext uri="{FF2B5EF4-FFF2-40B4-BE49-F238E27FC236}">
                <a16:creationId xmlns:a16="http://schemas.microsoft.com/office/drawing/2014/main" id="{266190C0-F85C-4858-992A-E6F0E0A16D43}"/>
              </a:ext>
            </a:extLst>
          </p:cNvPr>
          <p:cNvSpPr>
            <a:spLocks noGrp="1"/>
          </p:cNvSpPr>
          <p:nvPr>
            <p:ph idx="1"/>
          </p:nvPr>
        </p:nvSpPr>
        <p:spPr>
          <a:xfrm>
            <a:off x="838200" y="1690689"/>
            <a:ext cx="10515600" cy="2385034"/>
          </a:xfrm>
        </p:spPr>
        <p:txBody>
          <a:bodyPr>
            <a:normAutofit lnSpcReduction="10000"/>
          </a:bodyPr>
          <a:lstStyle/>
          <a:p>
            <a:r>
              <a:rPr lang="en-US" dirty="0"/>
              <a:t>Calculated the </a:t>
            </a:r>
            <a:r>
              <a:rPr lang="en-US" b="1" dirty="0"/>
              <a:t>t statistic </a:t>
            </a:r>
            <a:r>
              <a:rPr lang="en-US" dirty="0"/>
              <a:t>and </a:t>
            </a:r>
            <a:r>
              <a:rPr lang="en-US" b="1" dirty="0"/>
              <a:t>p value </a:t>
            </a:r>
            <a:r>
              <a:rPr lang="en-US" dirty="0"/>
              <a:t>for each system to see if the positive/negative correlations were statistically significant. </a:t>
            </a:r>
          </a:p>
          <a:p>
            <a:pPr lvl="1"/>
            <a:r>
              <a:rPr lang="en-US" dirty="0"/>
              <a:t>“Statistical significance is the likelihood that a relationship between two or more variables is caused by something other than chance.”</a:t>
            </a:r>
          </a:p>
          <a:p>
            <a:r>
              <a:rPr lang="en-US" dirty="0"/>
              <a:t>Community systems with worsening nitrate were more likely to be statistically significant than those with nitrate levels that improved.</a:t>
            </a:r>
          </a:p>
          <a:p>
            <a:endParaRPr lang="en-US" dirty="0"/>
          </a:p>
        </p:txBody>
      </p:sp>
      <p:pic>
        <p:nvPicPr>
          <p:cNvPr id="6" name="Picture 5" descr="A picture containing clipart&#10;&#10;Description automatically generated">
            <a:extLst>
              <a:ext uri="{FF2B5EF4-FFF2-40B4-BE49-F238E27FC236}">
                <a16:creationId xmlns:a16="http://schemas.microsoft.com/office/drawing/2014/main" id="{0B66844E-6DC0-4B14-AD52-21B6191B9E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4090" y="5557277"/>
            <a:ext cx="1213104" cy="1176528"/>
          </a:xfrm>
          <a:prstGeom prst="rect">
            <a:avLst/>
          </a:prstGeom>
        </p:spPr>
      </p:pic>
      <p:graphicFrame>
        <p:nvGraphicFramePr>
          <p:cNvPr id="5" name="Table 4" title="Table of statistics">
            <a:extLst>
              <a:ext uri="{FF2B5EF4-FFF2-40B4-BE49-F238E27FC236}">
                <a16:creationId xmlns:a16="http://schemas.microsoft.com/office/drawing/2014/main" id="{E6BBDE01-BD41-4370-B96F-8982BAF6CAD6}"/>
              </a:ext>
            </a:extLst>
          </p:cNvPr>
          <p:cNvGraphicFramePr>
            <a:graphicFrameLocks noGrp="1"/>
          </p:cNvGraphicFramePr>
          <p:nvPr>
            <p:extLst>
              <p:ext uri="{D42A27DB-BD31-4B8C-83A1-F6EECF244321}">
                <p14:modId xmlns:p14="http://schemas.microsoft.com/office/powerpoint/2010/main" val="1728487429"/>
              </p:ext>
            </p:extLst>
          </p:nvPr>
        </p:nvGraphicFramePr>
        <p:xfrm>
          <a:off x="838201" y="4163007"/>
          <a:ext cx="10515599" cy="1306986"/>
        </p:xfrm>
        <a:graphic>
          <a:graphicData uri="http://schemas.openxmlformats.org/drawingml/2006/table">
            <a:tbl>
              <a:tblPr>
                <a:tableStyleId>{5C22544A-7EE6-4342-B048-85BDC9FD1C3A}</a:tableStyleId>
              </a:tblPr>
              <a:tblGrid>
                <a:gridCol w="2549236">
                  <a:extLst>
                    <a:ext uri="{9D8B030D-6E8A-4147-A177-3AD203B41FA5}">
                      <a16:colId xmlns:a16="http://schemas.microsoft.com/office/drawing/2014/main" val="381874320"/>
                    </a:ext>
                  </a:extLst>
                </a:gridCol>
                <a:gridCol w="1492018">
                  <a:extLst>
                    <a:ext uri="{9D8B030D-6E8A-4147-A177-3AD203B41FA5}">
                      <a16:colId xmlns:a16="http://schemas.microsoft.com/office/drawing/2014/main" val="3369124864"/>
                    </a:ext>
                  </a:extLst>
                </a:gridCol>
                <a:gridCol w="1456281">
                  <a:extLst>
                    <a:ext uri="{9D8B030D-6E8A-4147-A177-3AD203B41FA5}">
                      <a16:colId xmlns:a16="http://schemas.microsoft.com/office/drawing/2014/main" val="2405549257"/>
                    </a:ext>
                  </a:extLst>
                </a:gridCol>
                <a:gridCol w="1670703">
                  <a:extLst>
                    <a:ext uri="{9D8B030D-6E8A-4147-A177-3AD203B41FA5}">
                      <a16:colId xmlns:a16="http://schemas.microsoft.com/office/drawing/2014/main" val="2216858002"/>
                    </a:ext>
                  </a:extLst>
                </a:gridCol>
                <a:gridCol w="3347361">
                  <a:extLst>
                    <a:ext uri="{9D8B030D-6E8A-4147-A177-3AD203B41FA5}">
                      <a16:colId xmlns:a16="http://schemas.microsoft.com/office/drawing/2014/main" val="477327188"/>
                    </a:ext>
                  </a:extLst>
                </a:gridCol>
              </a:tblGrid>
              <a:tr h="280183">
                <a:tc>
                  <a:txBody>
                    <a:bodyPr/>
                    <a:lstStyle/>
                    <a:p>
                      <a:pPr algn="ctr" fontAlgn="b"/>
                      <a:endParaRPr lang="en-US" sz="1400" b="1" i="0" u="none" strike="noStrike" dirty="0">
                        <a:solidFill>
                          <a:srgbClr val="000000"/>
                        </a:solidFill>
                        <a:effectLst/>
                        <a:latin typeface="Calibri" panose="020F0502020204030204" pitchFamily="34" charset="0"/>
                      </a:endParaRPr>
                    </a:p>
                  </a:txBody>
                  <a:tcPr marL="8942" marR="8942" marT="8942" marB="0" anchor="b"/>
                </a:tc>
                <a:tc>
                  <a:txBody>
                    <a:bodyPr/>
                    <a:lstStyle/>
                    <a:p>
                      <a:pPr algn="ctr" fontAlgn="b"/>
                      <a:r>
                        <a:rPr lang="en-US" sz="1400" u="none" strike="noStrike" dirty="0">
                          <a:effectLst/>
                        </a:rPr>
                        <a:t>Community system count</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ctr" fontAlgn="b"/>
                      <a:r>
                        <a:rPr lang="en-US" sz="1400" u="none" strike="noStrike" dirty="0">
                          <a:effectLst/>
                        </a:rPr>
                        <a:t>% of community systems</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ctr" fontAlgn="b"/>
                      <a:r>
                        <a:rPr lang="en-US" sz="1400" u="none" strike="noStrike" dirty="0">
                          <a:effectLst/>
                        </a:rPr>
                        <a:t>Statistically significant count</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ctr" fontAlgn="b"/>
                      <a:r>
                        <a:rPr lang="en-US" sz="1400" u="none" strike="noStrike" dirty="0">
                          <a:effectLst/>
                        </a:rPr>
                        <a:t>% of increasing/decreasing that are statistically significant</a:t>
                      </a:r>
                      <a:endParaRPr lang="en-US" sz="1400" b="0" i="0" u="none" strike="noStrike" dirty="0">
                        <a:solidFill>
                          <a:srgbClr val="000000"/>
                        </a:solidFill>
                        <a:effectLst/>
                        <a:latin typeface="Calibri" panose="020F0502020204030204" pitchFamily="34" charset="0"/>
                      </a:endParaRPr>
                    </a:p>
                  </a:txBody>
                  <a:tcPr marL="8942" marR="8942" marT="8942" marB="0" anchor="b"/>
                </a:tc>
                <a:extLst>
                  <a:ext uri="{0D108BD9-81ED-4DB2-BD59-A6C34878D82A}">
                    <a16:rowId xmlns:a16="http://schemas.microsoft.com/office/drawing/2014/main" val="3831398471"/>
                  </a:ext>
                </a:extLst>
              </a:tr>
              <a:tr h="280183">
                <a:tc>
                  <a:txBody>
                    <a:bodyPr/>
                    <a:lstStyle/>
                    <a:p>
                      <a:pPr algn="l" fontAlgn="b"/>
                      <a:r>
                        <a:rPr lang="en-US" sz="1400" u="none" strike="noStrike" dirty="0">
                          <a:effectLst/>
                        </a:rPr>
                        <a:t>Community systems &gt;=3 with increasing nitrate</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a:effectLst/>
                        </a:rPr>
                        <a:t>72</a:t>
                      </a:r>
                      <a:endParaRPr lang="en-US" sz="1400" b="0" i="0" u="none" strike="noStrike">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dirty="0">
                          <a:effectLst/>
                        </a:rPr>
                        <a:t>63%</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dirty="0">
                          <a:effectLst/>
                        </a:rPr>
                        <a:t>43</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a:effectLst/>
                        </a:rPr>
                        <a:t>60%</a:t>
                      </a:r>
                      <a:endParaRPr lang="en-US" sz="1400" b="0" i="0" u="none" strike="noStrike">
                        <a:solidFill>
                          <a:srgbClr val="000000"/>
                        </a:solidFill>
                        <a:effectLst/>
                        <a:latin typeface="Calibri" panose="020F0502020204030204" pitchFamily="34" charset="0"/>
                      </a:endParaRPr>
                    </a:p>
                  </a:txBody>
                  <a:tcPr marL="8942" marR="8942" marT="8942" marB="0" anchor="b"/>
                </a:tc>
                <a:extLst>
                  <a:ext uri="{0D108BD9-81ED-4DB2-BD59-A6C34878D82A}">
                    <a16:rowId xmlns:a16="http://schemas.microsoft.com/office/drawing/2014/main" val="3289960563"/>
                  </a:ext>
                </a:extLst>
              </a:tr>
              <a:tr h="280183">
                <a:tc>
                  <a:txBody>
                    <a:bodyPr/>
                    <a:lstStyle/>
                    <a:p>
                      <a:pPr algn="l" fontAlgn="b"/>
                      <a:r>
                        <a:rPr lang="en-US" sz="1400" u="none" strike="noStrike" dirty="0">
                          <a:effectLst/>
                        </a:rPr>
                        <a:t>Community systems &gt;=3 with decreasing nitrate</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a:effectLst/>
                        </a:rPr>
                        <a:t>40</a:t>
                      </a:r>
                      <a:endParaRPr lang="en-US" sz="1400" b="0" i="0" u="none" strike="noStrike">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a:effectLst/>
                        </a:rPr>
                        <a:t>35%</a:t>
                      </a:r>
                      <a:endParaRPr lang="en-US" sz="1400" b="0" i="0" u="none" strike="noStrike">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dirty="0">
                          <a:effectLst/>
                        </a:rPr>
                        <a:t>20</a:t>
                      </a:r>
                      <a:endParaRPr lang="en-US" sz="1400" b="0" i="0" u="none" strike="noStrike" dirty="0">
                        <a:solidFill>
                          <a:srgbClr val="000000"/>
                        </a:solidFill>
                        <a:effectLst/>
                        <a:latin typeface="Calibri" panose="020F0502020204030204" pitchFamily="34" charset="0"/>
                      </a:endParaRPr>
                    </a:p>
                  </a:txBody>
                  <a:tcPr marL="8942" marR="8942" marT="8942" marB="0" anchor="b"/>
                </a:tc>
                <a:tc>
                  <a:txBody>
                    <a:bodyPr/>
                    <a:lstStyle/>
                    <a:p>
                      <a:pPr algn="r" fontAlgn="b"/>
                      <a:r>
                        <a:rPr lang="en-US" sz="1400" u="none" strike="noStrike" dirty="0">
                          <a:effectLst/>
                        </a:rPr>
                        <a:t>50%</a:t>
                      </a:r>
                      <a:endParaRPr lang="en-US" sz="1400" b="0" i="0" u="none" strike="noStrike" dirty="0">
                        <a:solidFill>
                          <a:srgbClr val="000000"/>
                        </a:solidFill>
                        <a:effectLst/>
                        <a:latin typeface="Calibri" panose="020F0502020204030204" pitchFamily="34" charset="0"/>
                      </a:endParaRPr>
                    </a:p>
                  </a:txBody>
                  <a:tcPr marL="8942" marR="8942" marT="8942" marB="0" anchor="b"/>
                </a:tc>
                <a:extLst>
                  <a:ext uri="{0D108BD9-81ED-4DB2-BD59-A6C34878D82A}">
                    <a16:rowId xmlns:a16="http://schemas.microsoft.com/office/drawing/2014/main" val="2496823741"/>
                  </a:ext>
                </a:extLst>
              </a:tr>
            </a:tbl>
          </a:graphicData>
        </a:graphic>
      </p:graphicFrame>
    </p:spTree>
    <p:extLst>
      <p:ext uri="{BB962C8B-B14F-4D97-AF65-F5344CB8AC3E}">
        <p14:creationId xmlns:p14="http://schemas.microsoft.com/office/powerpoint/2010/main" val="1699296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433DAD-4E2D-4DEA-808E-24CA219A3CB3}"/>
              </a:ext>
            </a:extLst>
          </p:cNvPr>
          <p:cNvSpPr>
            <a:spLocks noGrp="1"/>
          </p:cNvSpPr>
          <p:nvPr>
            <p:ph type="title"/>
          </p:nvPr>
        </p:nvSpPr>
        <p:spPr>
          <a:xfrm>
            <a:off x="838200" y="365126"/>
            <a:ext cx="10402957" cy="1066110"/>
          </a:xfrm>
        </p:spPr>
        <p:txBody>
          <a:bodyPr/>
          <a:lstStyle/>
          <a:p>
            <a:pPr algn="ctr"/>
            <a:r>
              <a:rPr lang="en-US" b="1" dirty="0"/>
              <a:t>Data Evaluated</a:t>
            </a:r>
          </a:p>
        </p:txBody>
      </p:sp>
      <p:sp>
        <p:nvSpPr>
          <p:cNvPr id="4" name="Content Placeholder 3">
            <a:extLst>
              <a:ext uri="{FF2B5EF4-FFF2-40B4-BE49-F238E27FC236}">
                <a16:creationId xmlns:a16="http://schemas.microsoft.com/office/drawing/2014/main" id="{C3E6071D-D449-43B8-9745-9940AB45ABBE}"/>
              </a:ext>
            </a:extLst>
          </p:cNvPr>
          <p:cNvSpPr>
            <a:spLocks noGrp="1"/>
          </p:cNvSpPr>
          <p:nvPr>
            <p:ph idx="1"/>
          </p:nvPr>
        </p:nvSpPr>
        <p:spPr>
          <a:xfrm>
            <a:off x="838200" y="1513293"/>
            <a:ext cx="10515600" cy="4632248"/>
          </a:xfrm>
        </p:spPr>
        <p:txBody>
          <a:bodyPr>
            <a:normAutofit/>
          </a:bodyPr>
          <a:lstStyle/>
          <a:p>
            <a:r>
              <a:rPr lang="en-US" dirty="0"/>
              <a:t>EWG analyzed MDH finished water nitrate tests for public water systems using ground and surface water.</a:t>
            </a:r>
          </a:p>
          <a:p>
            <a:r>
              <a:rPr lang="en-US" dirty="0"/>
              <a:t>EWG looked at community water systems (CWS) and non-community water systems, but this report only focuses on the trend in CWS.</a:t>
            </a:r>
          </a:p>
          <a:p>
            <a:r>
              <a:rPr lang="en-US" dirty="0"/>
              <a:t>In total, 901 active CWS serving almost 4.4 million people tested for nitrate at least once between 1995 and 2018. </a:t>
            </a:r>
          </a:p>
          <a:p>
            <a:r>
              <a:rPr lang="en-US" dirty="0"/>
              <a:t>This report focuses on CWS that had elevated nitrate tests- i.e. at least 1 nitrate test &gt;= 3 mg/L between 1995-2018.</a:t>
            </a:r>
          </a:p>
          <a:p>
            <a:pPr marL="0" indent="0">
              <a:buNone/>
            </a:pPr>
            <a:endParaRPr lang="en-US" dirty="0"/>
          </a:p>
        </p:txBody>
      </p:sp>
      <p:pic>
        <p:nvPicPr>
          <p:cNvPr id="6" name="Picture 5" descr="A picture containing clipart&#10;&#10;Description automatically generated">
            <a:extLst>
              <a:ext uri="{FF2B5EF4-FFF2-40B4-BE49-F238E27FC236}">
                <a16:creationId xmlns:a16="http://schemas.microsoft.com/office/drawing/2014/main" id="{0B66844E-6DC0-4B14-AD52-21B6191B9E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4090" y="5557277"/>
            <a:ext cx="1213104" cy="1176528"/>
          </a:xfrm>
          <a:prstGeom prst="rect">
            <a:avLst/>
          </a:prstGeom>
        </p:spPr>
      </p:pic>
    </p:spTree>
    <p:extLst>
      <p:ext uri="{BB962C8B-B14F-4D97-AF65-F5344CB8AC3E}">
        <p14:creationId xmlns:p14="http://schemas.microsoft.com/office/powerpoint/2010/main" val="4002893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E14B7-C39F-4249-9FE5-CA946669888D}"/>
              </a:ext>
            </a:extLst>
          </p:cNvPr>
          <p:cNvSpPr>
            <a:spLocks noGrp="1"/>
          </p:cNvSpPr>
          <p:nvPr>
            <p:ph type="title"/>
          </p:nvPr>
        </p:nvSpPr>
        <p:spPr>
          <a:xfrm>
            <a:off x="314416" y="294863"/>
            <a:ext cx="11697071" cy="1325563"/>
          </a:xfrm>
        </p:spPr>
        <p:txBody>
          <a:bodyPr>
            <a:normAutofit/>
          </a:bodyPr>
          <a:lstStyle/>
          <a:p>
            <a:pPr algn="ctr"/>
            <a:r>
              <a:rPr lang="en-US" sz="3600" b="1" dirty="0"/>
              <a:t>Methodology Used to Evaluate Nitrate Trends in MN</a:t>
            </a:r>
          </a:p>
        </p:txBody>
      </p:sp>
      <p:sp>
        <p:nvSpPr>
          <p:cNvPr id="4" name="Content Placeholder 3">
            <a:extLst>
              <a:ext uri="{FF2B5EF4-FFF2-40B4-BE49-F238E27FC236}">
                <a16:creationId xmlns:a16="http://schemas.microsoft.com/office/drawing/2014/main" id="{CCE79AB8-0096-4866-83ED-A910A2971FA9}"/>
              </a:ext>
            </a:extLst>
          </p:cNvPr>
          <p:cNvSpPr>
            <a:spLocks noGrp="1"/>
          </p:cNvSpPr>
          <p:nvPr>
            <p:ph idx="1"/>
          </p:nvPr>
        </p:nvSpPr>
        <p:spPr>
          <a:xfrm>
            <a:off x="767178" y="1418285"/>
            <a:ext cx="10515600" cy="4645164"/>
          </a:xfrm>
        </p:spPr>
        <p:txBody>
          <a:bodyPr>
            <a:normAutofit/>
          </a:bodyPr>
          <a:lstStyle/>
          <a:p>
            <a:r>
              <a:rPr lang="en-US" dirty="0"/>
              <a:t>Calculated </a:t>
            </a:r>
            <a:r>
              <a:rPr lang="en-US" b="1" dirty="0"/>
              <a:t>correlation coefficients </a:t>
            </a:r>
            <a:r>
              <a:rPr lang="en-US" dirty="0"/>
              <a:t>for each community water system to evaluate if each system’s nitrate tests were correlated with year.</a:t>
            </a:r>
          </a:p>
          <a:p>
            <a:pPr lvl="1"/>
            <a:r>
              <a:rPr lang="en-US" dirty="0"/>
              <a:t>The correlation coefficient, or </a:t>
            </a:r>
            <a:r>
              <a:rPr lang="en-US" b="1" dirty="0"/>
              <a:t>‘r’ value</a:t>
            </a:r>
            <a:r>
              <a:rPr lang="en-US" dirty="0"/>
              <a:t>, “calculates the strength of the relationship between the relative movements of two variables.”</a:t>
            </a:r>
          </a:p>
          <a:p>
            <a:r>
              <a:rPr lang="en-US" dirty="0"/>
              <a:t>If a system’s nitrate tests are </a:t>
            </a:r>
            <a:r>
              <a:rPr lang="en-US" b="1" dirty="0"/>
              <a:t>positively</a:t>
            </a:r>
            <a:r>
              <a:rPr lang="en-US" dirty="0"/>
              <a:t> </a:t>
            </a:r>
            <a:r>
              <a:rPr lang="en-US" b="1" dirty="0"/>
              <a:t>correlated</a:t>
            </a:r>
            <a:r>
              <a:rPr lang="en-US" dirty="0"/>
              <a:t> with year -&gt; nitrate is going </a:t>
            </a:r>
            <a:r>
              <a:rPr lang="en-US" b="1" dirty="0"/>
              <a:t>up</a:t>
            </a:r>
            <a:r>
              <a:rPr lang="en-US" dirty="0"/>
              <a:t> over time. </a:t>
            </a:r>
          </a:p>
          <a:p>
            <a:r>
              <a:rPr lang="en-US" dirty="0"/>
              <a:t>If a system’s nitrate tests are </a:t>
            </a:r>
            <a:r>
              <a:rPr lang="en-US" b="1" dirty="0"/>
              <a:t>negatively correlated </a:t>
            </a:r>
            <a:r>
              <a:rPr lang="en-US" dirty="0"/>
              <a:t>with year -&gt; nitrate is going </a:t>
            </a:r>
            <a:r>
              <a:rPr lang="en-US" b="1" dirty="0"/>
              <a:t>down</a:t>
            </a:r>
            <a:r>
              <a:rPr lang="en-US" dirty="0"/>
              <a:t> over time. </a:t>
            </a:r>
          </a:p>
          <a:p>
            <a:r>
              <a:rPr lang="en-US" dirty="0"/>
              <a:t>A few systems also had zero correlation, meaning nitrate stayed the same over time.</a:t>
            </a:r>
          </a:p>
          <a:p>
            <a:endParaRPr lang="en-US" dirty="0"/>
          </a:p>
        </p:txBody>
      </p:sp>
      <p:pic>
        <p:nvPicPr>
          <p:cNvPr id="3" name="Picture 2" title="Image of Logo for Environmental working group">
            <a:extLst>
              <a:ext uri="{FF2B5EF4-FFF2-40B4-BE49-F238E27FC236}">
                <a16:creationId xmlns:a16="http://schemas.microsoft.com/office/drawing/2014/main" id="{AEECC5FC-3683-430C-9A87-78255C61CFD9}"/>
              </a:ext>
            </a:extLst>
          </p:cNvPr>
          <p:cNvPicPr>
            <a:picLocks noChangeAspect="1"/>
          </p:cNvPicPr>
          <p:nvPr/>
        </p:nvPicPr>
        <p:blipFill>
          <a:blip r:embed="rId2"/>
          <a:stretch>
            <a:fillRect/>
          </a:stretch>
        </p:blipFill>
        <p:spPr>
          <a:xfrm>
            <a:off x="10522331" y="5564060"/>
            <a:ext cx="1213209" cy="1176630"/>
          </a:xfrm>
          <a:prstGeom prst="rect">
            <a:avLst/>
          </a:prstGeom>
        </p:spPr>
      </p:pic>
    </p:spTree>
    <p:extLst>
      <p:ext uri="{BB962C8B-B14F-4D97-AF65-F5344CB8AC3E}">
        <p14:creationId xmlns:p14="http://schemas.microsoft.com/office/powerpoint/2010/main" val="128155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503FF-59A8-4C21-90C4-26E621112197}"/>
              </a:ext>
            </a:extLst>
          </p:cNvPr>
          <p:cNvSpPr>
            <a:spLocks noGrp="1"/>
          </p:cNvSpPr>
          <p:nvPr>
            <p:ph type="title"/>
          </p:nvPr>
        </p:nvSpPr>
        <p:spPr/>
        <p:txBody>
          <a:bodyPr/>
          <a:lstStyle/>
          <a:p>
            <a:pPr algn="ctr"/>
            <a:r>
              <a:rPr lang="en-US" b="1" dirty="0"/>
              <a:t>Main Findings</a:t>
            </a:r>
          </a:p>
        </p:txBody>
      </p:sp>
      <p:sp>
        <p:nvSpPr>
          <p:cNvPr id="2" name="Content Placeholder 1">
            <a:extLst>
              <a:ext uri="{FF2B5EF4-FFF2-40B4-BE49-F238E27FC236}">
                <a16:creationId xmlns:a16="http://schemas.microsoft.com/office/drawing/2014/main" id="{854EE1F9-00F1-4AAA-9AED-159C05B7B975}"/>
              </a:ext>
            </a:extLst>
          </p:cNvPr>
          <p:cNvSpPr>
            <a:spLocks noGrp="1"/>
          </p:cNvSpPr>
          <p:nvPr>
            <p:ph idx="1"/>
          </p:nvPr>
        </p:nvSpPr>
        <p:spPr>
          <a:xfrm>
            <a:off x="838200" y="1690688"/>
            <a:ext cx="10515600" cy="4434904"/>
          </a:xfrm>
        </p:spPr>
        <p:txBody>
          <a:bodyPr>
            <a:normAutofit/>
          </a:bodyPr>
          <a:lstStyle/>
          <a:p>
            <a:r>
              <a:rPr lang="en-US" b="1" dirty="0"/>
              <a:t>Elevated Nitrate: </a:t>
            </a:r>
            <a:r>
              <a:rPr lang="en-US" dirty="0"/>
              <a:t>115 CWS had elevated levels of nitrate between 1995-2018 (at least 1 test &gt;=3 mg/L).</a:t>
            </a:r>
          </a:p>
          <a:p>
            <a:r>
              <a:rPr lang="en-US" b="1" dirty="0"/>
              <a:t>Increasing Nitrate: </a:t>
            </a:r>
            <a:r>
              <a:rPr lang="en-US" dirty="0"/>
              <a:t>between 1995-2018, nitrate levels rose in 63% or 72 out of the 115 Minnesota communities with elevated nitrate</a:t>
            </a:r>
          </a:p>
          <a:p>
            <a:pPr lvl="1"/>
            <a:r>
              <a:rPr lang="en-US" dirty="0"/>
              <a:t>This contamination impacts over 218,000 Minnesotans.</a:t>
            </a:r>
          </a:p>
          <a:p>
            <a:r>
              <a:rPr lang="en-US" b="1" dirty="0"/>
              <a:t>Disproportionate Impact:</a:t>
            </a:r>
            <a:r>
              <a:rPr lang="en-US" dirty="0"/>
              <a:t> EWG also found rising nitrate contamination among 67% of the 24 communities that are already facing the worst nitrate drinking water contamination (systems that had at least 1 test &gt;=10 mg/L)</a:t>
            </a:r>
          </a:p>
          <a:p>
            <a:pPr lvl="1"/>
            <a:r>
              <a:rPr lang="en-US" dirty="0"/>
              <a:t>This contamination impacts 48,500 Minnesotans.</a:t>
            </a:r>
          </a:p>
          <a:p>
            <a:endParaRPr lang="en-US" dirty="0"/>
          </a:p>
        </p:txBody>
      </p:sp>
      <p:pic>
        <p:nvPicPr>
          <p:cNvPr id="5" name="Picture 4" descr="A picture containing clipart&#10;&#10;Description automatically generated">
            <a:extLst>
              <a:ext uri="{FF2B5EF4-FFF2-40B4-BE49-F238E27FC236}">
                <a16:creationId xmlns:a16="http://schemas.microsoft.com/office/drawing/2014/main" id="{23A017C0-CBC1-409D-9FBF-AFEC99F3DB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7248" y="5646197"/>
            <a:ext cx="1158033" cy="1123117"/>
          </a:xfrm>
          <a:prstGeom prst="rect">
            <a:avLst/>
          </a:prstGeom>
        </p:spPr>
      </p:pic>
    </p:spTree>
    <p:extLst>
      <p:ext uri="{BB962C8B-B14F-4D97-AF65-F5344CB8AC3E}">
        <p14:creationId xmlns:p14="http://schemas.microsoft.com/office/powerpoint/2010/main" val="553727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503FF-59A8-4C21-90C4-26E621112197}"/>
              </a:ext>
            </a:extLst>
          </p:cNvPr>
          <p:cNvSpPr>
            <a:spLocks noGrp="1"/>
          </p:cNvSpPr>
          <p:nvPr>
            <p:ph type="title"/>
          </p:nvPr>
        </p:nvSpPr>
        <p:spPr/>
        <p:txBody>
          <a:bodyPr/>
          <a:lstStyle/>
          <a:p>
            <a:pPr algn="ctr"/>
            <a:r>
              <a:rPr lang="en-US" b="1" dirty="0"/>
              <a:t>Community Water System Impacts</a:t>
            </a:r>
          </a:p>
        </p:txBody>
      </p:sp>
      <p:graphicFrame>
        <p:nvGraphicFramePr>
          <p:cNvPr id="3" name="Content Placeholder 2" title="Table with data of Community Water Impacts">
            <a:extLst>
              <a:ext uri="{FF2B5EF4-FFF2-40B4-BE49-F238E27FC236}">
                <a16:creationId xmlns:a16="http://schemas.microsoft.com/office/drawing/2014/main" id="{FA80E4D4-3D8B-4E23-B183-8E053A8A79AD}"/>
              </a:ext>
            </a:extLst>
          </p:cNvPr>
          <p:cNvGraphicFramePr>
            <a:graphicFrameLocks noGrp="1"/>
          </p:cNvGraphicFramePr>
          <p:nvPr>
            <p:ph idx="1"/>
            <p:extLst>
              <p:ext uri="{D42A27DB-BD31-4B8C-83A1-F6EECF244321}">
                <p14:modId xmlns:p14="http://schemas.microsoft.com/office/powerpoint/2010/main" val="4090970999"/>
              </p:ext>
            </p:extLst>
          </p:nvPr>
        </p:nvGraphicFramePr>
        <p:xfrm>
          <a:off x="556704" y="2676879"/>
          <a:ext cx="11078592" cy="1504242"/>
        </p:xfrm>
        <a:graphic>
          <a:graphicData uri="http://schemas.openxmlformats.org/drawingml/2006/table">
            <a:tbl>
              <a:tblPr>
                <a:tableStyleId>{5C22544A-7EE6-4342-B048-85BDC9FD1C3A}</a:tableStyleId>
              </a:tblPr>
              <a:tblGrid>
                <a:gridCol w="2441294">
                  <a:extLst>
                    <a:ext uri="{9D8B030D-6E8A-4147-A177-3AD203B41FA5}">
                      <a16:colId xmlns:a16="http://schemas.microsoft.com/office/drawing/2014/main" val="4019791354"/>
                    </a:ext>
                  </a:extLst>
                </a:gridCol>
                <a:gridCol w="1367125">
                  <a:extLst>
                    <a:ext uri="{9D8B030D-6E8A-4147-A177-3AD203B41FA5}">
                      <a16:colId xmlns:a16="http://schemas.microsoft.com/office/drawing/2014/main" val="4201179003"/>
                    </a:ext>
                  </a:extLst>
                </a:gridCol>
                <a:gridCol w="2538946">
                  <a:extLst>
                    <a:ext uri="{9D8B030D-6E8A-4147-A177-3AD203B41FA5}">
                      <a16:colId xmlns:a16="http://schemas.microsoft.com/office/drawing/2014/main" val="237614422"/>
                    </a:ext>
                  </a:extLst>
                </a:gridCol>
                <a:gridCol w="1933505">
                  <a:extLst>
                    <a:ext uri="{9D8B030D-6E8A-4147-A177-3AD203B41FA5}">
                      <a16:colId xmlns:a16="http://schemas.microsoft.com/office/drawing/2014/main" val="2739807571"/>
                    </a:ext>
                  </a:extLst>
                </a:gridCol>
                <a:gridCol w="2797722">
                  <a:extLst>
                    <a:ext uri="{9D8B030D-6E8A-4147-A177-3AD203B41FA5}">
                      <a16:colId xmlns:a16="http://schemas.microsoft.com/office/drawing/2014/main" val="1733910596"/>
                    </a:ext>
                  </a:extLst>
                </a:gridCol>
              </a:tblGrid>
              <a:tr h="501414">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System Count</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a:effectLst/>
                        </a:rPr>
                        <a:t>Systems with worsening N</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a:effectLst/>
                        </a:rPr>
                        <a:t>% with worsening N</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Population with worsening N</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34586335"/>
                  </a:ext>
                </a:extLst>
              </a:tr>
              <a:tr h="501414">
                <a:tc>
                  <a:txBody>
                    <a:bodyPr/>
                    <a:lstStyle/>
                    <a:p>
                      <a:pPr algn="l" fontAlgn="b"/>
                      <a:r>
                        <a:rPr lang="en-US" sz="1800" u="none" strike="noStrike" dirty="0">
                          <a:effectLst/>
                        </a:rPr>
                        <a:t>Community systems &gt;=3</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dirty="0">
                          <a:effectLst/>
                        </a:rPr>
                        <a:t>115</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dirty="0">
                          <a:effectLst/>
                        </a:rPr>
                        <a:t>72</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a:effectLst/>
                        </a:rPr>
                        <a:t>63%</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dirty="0">
                          <a:effectLst/>
                        </a:rPr>
                        <a:t>218,000</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42130411"/>
                  </a:ext>
                </a:extLst>
              </a:tr>
              <a:tr h="501414">
                <a:tc>
                  <a:txBody>
                    <a:bodyPr/>
                    <a:lstStyle/>
                    <a:p>
                      <a:pPr algn="l" fontAlgn="b"/>
                      <a:r>
                        <a:rPr lang="en-US" sz="1800" u="none" strike="noStrike">
                          <a:effectLst/>
                        </a:rPr>
                        <a:t>Community systems &gt;=10</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a:effectLst/>
                        </a:rPr>
                        <a:t>24</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a:effectLst/>
                        </a:rPr>
                        <a:t>16</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dirty="0">
                          <a:effectLst/>
                        </a:rPr>
                        <a:t>67%</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800" u="none" strike="noStrike" dirty="0">
                          <a:effectLst/>
                        </a:rPr>
                        <a:t>48,500</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59833000"/>
                  </a:ext>
                </a:extLst>
              </a:tr>
            </a:tbl>
          </a:graphicData>
        </a:graphic>
      </p:graphicFrame>
      <p:pic>
        <p:nvPicPr>
          <p:cNvPr id="5" name="Picture 4" descr="A picture containing clipart&#10;&#10;Description automatically generated">
            <a:extLst>
              <a:ext uri="{FF2B5EF4-FFF2-40B4-BE49-F238E27FC236}">
                <a16:creationId xmlns:a16="http://schemas.microsoft.com/office/drawing/2014/main" id="{23A017C0-CBC1-409D-9FBF-AFEC99F3DB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7248" y="5646197"/>
            <a:ext cx="1158033" cy="1123117"/>
          </a:xfrm>
          <a:prstGeom prst="rect">
            <a:avLst/>
          </a:prstGeom>
        </p:spPr>
      </p:pic>
    </p:spTree>
    <p:extLst>
      <p:ext uri="{BB962C8B-B14F-4D97-AF65-F5344CB8AC3E}">
        <p14:creationId xmlns:p14="http://schemas.microsoft.com/office/powerpoint/2010/main" val="3096572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503FF-59A8-4C21-90C4-26E621112197}"/>
              </a:ext>
            </a:extLst>
          </p:cNvPr>
          <p:cNvSpPr>
            <a:spLocks noGrp="1"/>
          </p:cNvSpPr>
          <p:nvPr>
            <p:ph type="title"/>
          </p:nvPr>
        </p:nvSpPr>
        <p:spPr/>
        <p:txBody>
          <a:bodyPr/>
          <a:lstStyle/>
          <a:p>
            <a:pPr algn="ctr"/>
            <a:r>
              <a:rPr lang="en-US" b="1" dirty="0"/>
              <a:t>Climbing Contamination</a:t>
            </a:r>
          </a:p>
        </p:txBody>
      </p:sp>
      <p:sp>
        <p:nvSpPr>
          <p:cNvPr id="2" name="Content Placeholder 1">
            <a:extLst>
              <a:ext uri="{FF2B5EF4-FFF2-40B4-BE49-F238E27FC236}">
                <a16:creationId xmlns:a16="http://schemas.microsoft.com/office/drawing/2014/main" id="{854EE1F9-00F1-4AAA-9AED-159C05B7B975}"/>
              </a:ext>
            </a:extLst>
          </p:cNvPr>
          <p:cNvSpPr>
            <a:spLocks noGrp="1"/>
          </p:cNvSpPr>
          <p:nvPr>
            <p:ph sz="half" idx="1"/>
          </p:nvPr>
        </p:nvSpPr>
        <p:spPr/>
        <p:txBody>
          <a:bodyPr>
            <a:normAutofit/>
          </a:bodyPr>
          <a:lstStyle/>
          <a:p>
            <a:r>
              <a:rPr lang="en-US" dirty="0"/>
              <a:t>In the 72 communities with worsening contamination, average nitrate levels increased 61% from 1995-2018. </a:t>
            </a:r>
          </a:p>
          <a:p>
            <a:r>
              <a:rPr lang="en-US" dirty="0"/>
              <a:t>In 1995, average contamination was 2.7 mg/L. By 2009, average contamination had increased to 3.6 mg/L and continued climbing to 4.4 mg/L in 2018. </a:t>
            </a:r>
          </a:p>
        </p:txBody>
      </p:sp>
      <p:pic>
        <p:nvPicPr>
          <p:cNvPr id="9" name="Content Placeholder 8" title="Image of graph related to contamination">
            <a:extLst>
              <a:ext uri="{FF2B5EF4-FFF2-40B4-BE49-F238E27FC236}">
                <a16:creationId xmlns:a16="http://schemas.microsoft.com/office/drawing/2014/main" id="{A60DFCE0-2108-447C-90DB-B71CF522C9E1}"/>
              </a:ext>
            </a:extLst>
          </p:cNvPr>
          <p:cNvPicPr>
            <a:picLocks noGrp="1" noChangeAspect="1"/>
          </p:cNvPicPr>
          <p:nvPr>
            <p:ph sz="half" idx="2"/>
          </p:nvPr>
        </p:nvPicPr>
        <p:blipFill>
          <a:blip r:embed="rId2"/>
          <a:stretch>
            <a:fillRect/>
          </a:stretch>
        </p:blipFill>
        <p:spPr>
          <a:xfrm>
            <a:off x="6769211" y="1690688"/>
            <a:ext cx="4808457" cy="2890190"/>
          </a:xfrm>
          <a:prstGeom prst="rect">
            <a:avLst/>
          </a:prstGeom>
        </p:spPr>
      </p:pic>
      <p:pic>
        <p:nvPicPr>
          <p:cNvPr id="5" name="Picture 4" descr="A picture containing clipart&#10;&#10;Description automatically generated">
            <a:extLst>
              <a:ext uri="{FF2B5EF4-FFF2-40B4-BE49-F238E27FC236}">
                <a16:creationId xmlns:a16="http://schemas.microsoft.com/office/drawing/2014/main" id="{23A017C0-CBC1-409D-9FBF-AFEC99F3DB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47248" y="5646197"/>
            <a:ext cx="1158033" cy="1123117"/>
          </a:xfrm>
          <a:prstGeom prst="rect">
            <a:avLst/>
          </a:prstGeom>
        </p:spPr>
      </p:pic>
      <p:sp>
        <p:nvSpPr>
          <p:cNvPr id="10" name="TextBox 9">
            <a:extLst>
              <a:ext uri="{FF2B5EF4-FFF2-40B4-BE49-F238E27FC236}">
                <a16:creationId xmlns:a16="http://schemas.microsoft.com/office/drawing/2014/main" id="{53AB7B3C-5C1D-46CD-A8EE-A61F42D5B411}"/>
              </a:ext>
            </a:extLst>
          </p:cNvPr>
          <p:cNvSpPr txBox="1"/>
          <p:nvPr/>
        </p:nvSpPr>
        <p:spPr>
          <a:xfrm>
            <a:off x="6972147" y="4744205"/>
            <a:ext cx="4402584" cy="738664"/>
          </a:xfrm>
          <a:prstGeom prst="rect">
            <a:avLst/>
          </a:prstGeom>
          <a:noFill/>
        </p:spPr>
        <p:txBody>
          <a:bodyPr wrap="square" rtlCol="0">
            <a:spAutoFit/>
          </a:bodyPr>
          <a:lstStyle/>
          <a:p>
            <a:r>
              <a:rPr lang="en-US" sz="1400" dirty="0"/>
              <a:t>*Spikes in nitrate contamination in the Rock County Rural Water System and the City of Fairmont drove the sharp increase in average contamination in 2016 and 2017.</a:t>
            </a:r>
          </a:p>
        </p:txBody>
      </p:sp>
    </p:spTree>
    <p:extLst>
      <p:ext uri="{BB962C8B-B14F-4D97-AF65-F5344CB8AC3E}">
        <p14:creationId xmlns:p14="http://schemas.microsoft.com/office/powerpoint/2010/main" val="1358067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433DAD-4E2D-4DEA-808E-24CA219A3CB3}"/>
              </a:ext>
            </a:extLst>
          </p:cNvPr>
          <p:cNvSpPr>
            <a:spLocks noGrp="1"/>
          </p:cNvSpPr>
          <p:nvPr>
            <p:ph type="title"/>
          </p:nvPr>
        </p:nvSpPr>
        <p:spPr>
          <a:xfrm>
            <a:off x="213064" y="349281"/>
            <a:ext cx="11727401" cy="1092371"/>
          </a:xfrm>
        </p:spPr>
        <p:txBody>
          <a:bodyPr>
            <a:noAutofit/>
          </a:bodyPr>
          <a:lstStyle/>
          <a:p>
            <a:pPr algn="ctr"/>
            <a:r>
              <a:rPr lang="en-US" sz="3600" b="1" dirty="0"/>
              <a:t>EWG’s Interactive Community Water System Drinking Water Contamination Map</a:t>
            </a:r>
          </a:p>
        </p:txBody>
      </p:sp>
      <p:pic>
        <p:nvPicPr>
          <p:cNvPr id="6" name="Picture 5" descr="A picture containing clipart&#10;&#10;Description automatically generated">
            <a:extLst>
              <a:ext uri="{FF2B5EF4-FFF2-40B4-BE49-F238E27FC236}">
                <a16:creationId xmlns:a16="http://schemas.microsoft.com/office/drawing/2014/main" id="{0B66844E-6DC0-4B14-AD52-21B6191B9E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4090" y="5557277"/>
            <a:ext cx="1213104" cy="1176528"/>
          </a:xfrm>
          <a:prstGeom prst="rect">
            <a:avLst/>
          </a:prstGeom>
        </p:spPr>
      </p:pic>
      <p:pic>
        <p:nvPicPr>
          <p:cNvPr id="2" name="Picture 1" title="Image of Minnesota divided by counties">
            <a:hlinkClick r:id="rId3"/>
            <a:extLst>
              <a:ext uri="{FF2B5EF4-FFF2-40B4-BE49-F238E27FC236}">
                <a16:creationId xmlns:a16="http://schemas.microsoft.com/office/drawing/2014/main" id="{3070BBF1-B8FA-486D-BE62-00F5EDC824DD}"/>
              </a:ext>
            </a:extLst>
          </p:cNvPr>
          <p:cNvPicPr>
            <a:picLocks noChangeAspect="1"/>
          </p:cNvPicPr>
          <p:nvPr/>
        </p:nvPicPr>
        <p:blipFill>
          <a:blip r:embed="rId4"/>
          <a:stretch>
            <a:fillRect/>
          </a:stretch>
        </p:blipFill>
        <p:spPr>
          <a:xfrm>
            <a:off x="5895166" y="1441652"/>
            <a:ext cx="4467642" cy="4889687"/>
          </a:xfrm>
          <a:prstGeom prst="rect">
            <a:avLst/>
          </a:prstGeom>
        </p:spPr>
      </p:pic>
      <p:pic>
        <p:nvPicPr>
          <p:cNvPr id="5" name="Picture 4" title="Map Key related to water system contamination">
            <a:extLst>
              <a:ext uri="{FF2B5EF4-FFF2-40B4-BE49-F238E27FC236}">
                <a16:creationId xmlns:a16="http://schemas.microsoft.com/office/drawing/2014/main" id="{0C777A45-181B-4FED-B9F4-EECF6C3F3138}"/>
              </a:ext>
            </a:extLst>
          </p:cNvPr>
          <p:cNvPicPr>
            <a:picLocks noChangeAspect="1"/>
          </p:cNvPicPr>
          <p:nvPr/>
        </p:nvPicPr>
        <p:blipFill>
          <a:blip r:embed="rId5"/>
          <a:stretch>
            <a:fillRect/>
          </a:stretch>
        </p:blipFill>
        <p:spPr>
          <a:xfrm>
            <a:off x="675042" y="3159520"/>
            <a:ext cx="3533342" cy="1453950"/>
          </a:xfrm>
          <a:prstGeom prst="rect">
            <a:avLst/>
          </a:prstGeom>
        </p:spPr>
      </p:pic>
    </p:spTree>
    <p:extLst>
      <p:ext uri="{BB962C8B-B14F-4D97-AF65-F5344CB8AC3E}">
        <p14:creationId xmlns:p14="http://schemas.microsoft.com/office/powerpoint/2010/main" val="3750497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503FF-59A8-4C21-90C4-26E621112197}"/>
              </a:ext>
            </a:extLst>
          </p:cNvPr>
          <p:cNvSpPr>
            <a:spLocks noGrp="1"/>
          </p:cNvSpPr>
          <p:nvPr>
            <p:ph type="title"/>
          </p:nvPr>
        </p:nvSpPr>
        <p:spPr>
          <a:xfrm>
            <a:off x="838200" y="213360"/>
            <a:ext cx="10515600" cy="1325563"/>
          </a:xfrm>
        </p:spPr>
        <p:txBody>
          <a:bodyPr>
            <a:normAutofit fontScale="90000"/>
          </a:bodyPr>
          <a:lstStyle/>
          <a:p>
            <a:pPr algn="ctr"/>
            <a:r>
              <a:rPr lang="en-US" b="1" dirty="0"/>
              <a:t>Known Private Well Contamination, but More Data Needed to Evaluate Trends in Private Wells</a:t>
            </a:r>
          </a:p>
        </p:txBody>
      </p:sp>
      <p:sp>
        <p:nvSpPr>
          <p:cNvPr id="2" name="Content Placeholder 1">
            <a:extLst>
              <a:ext uri="{FF2B5EF4-FFF2-40B4-BE49-F238E27FC236}">
                <a16:creationId xmlns:a16="http://schemas.microsoft.com/office/drawing/2014/main" id="{854EE1F9-00F1-4AAA-9AED-159C05B7B975}"/>
              </a:ext>
            </a:extLst>
          </p:cNvPr>
          <p:cNvSpPr>
            <a:spLocks noGrp="1"/>
          </p:cNvSpPr>
          <p:nvPr>
            <p:ph idx="1"/>
          </p:nvPr>
        </p:nvSpPr>
        <p:spPr>
          <a:xfrm>
            <a:off x="838200" y="1690688"/>
            <a:ext cx="10515600" cy="4953952"/>
          </a:xfrm>
        </p:spPr>
        <p:txBody>
          <a:bodyPr>
            <a:normAutofit fontScale="92500" lnSpcReduction="20000"/>
          </a:bodyPr>
          <a:lstStyle/>
          <a:p>
            <a:r>
              <a:rPr lang="en-US" dirty="0"/>
              <a:t>Minnesota does not collect, or require private well owners to collect, private well data with same frequency as public well data.</a:t>
            </a:r>
          </a:p>
          <a:p>
            <a:r>
              <a:rPr lang="en-US" dirty="0"/>
              <a:t>The state does not have enough data on private well nitrate contamination for EWG to evaluate trends in private wells. </a:t>
            </a:r>
          </a:p>
          <a:p>
            <a:r>
              <a:rPr lang="en-US" dirty="0"/>
              <a:t>We do know, based on our previous analysis and reporting, that 3,364 private wells in the state have already tested at or above 10 mg/L between 2009-2018 and are unsafe for human consumption. </a:t>
            </a:r>
          </a:p>
          <a:p>
            <a:r>
              <a:rPr lang="en-US" dirty="0"/>
              <a:t>Assuming an average of 3 people per household, this most severe private well contamination already impacts 10,092 Minnesotans. </a:t>
            </a:r>
          </a:p>
          <a:p>
            <a:r>
              <a:rPr lang="en-US" dirty="0"/>
              <a:t>It is likely that nitrate contamination has also increased over time in private wells, since many draw water from the same groundwater sources as community water systems. </a:t>
            </a:r>
          </a:p>
          <a:p>
            <a:r>
              <a:rPr lang="en-US" dirty="0"/>
              <a:t>More data on private wells should be collected, to fully understand </a:t>
            </a:r>
          </a:p>
          <a:p>
            <a:pPr marL="0" indent="0">
              <a:buNone/>
            </a:pPr>
            <a:r>
              <a:rPr lang="en-US" dirty="0"/>
              <a:t>   trends in private wells and to protect public health.</a:t>
            </a:r>
          </a:p>
        </p:txBody>
      </p:sp>
      <p:pic>
        <p:nvPicPr>
          <p:cNvPr id="5" name="Picture 4" descr="A picture containing clipart&#10;&#10;Description automatically generated">
            <a:extLst>
              <a:ext uri="{FF2B5EF4-FFF2-40B4-BE49-F238E27FC236}">
                <a16:creationId xmlns:a16="http://schemas.microsoft.com/office/drawing/2014/main" id="{23A017C0-CBC1-409D-9FBF-AFEC99F3DB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7248" y="5646197"/>
            <a:ext cx="1158033" cy="1123117"/>
          </a:xfrm>
          <a:prstGeom prst="rect">
            <a:avLst/>
          </a:prstGeom>
        </p:spPr>
      </p:pic>
    </p:spTree>
    <p:extLst>
      <p:ext uri="{BB962C8B-B14F-4D97-AF65-F5344CB8AC3E}">
        <p14:creationId xmlns:p14="http://schemas.microsoft.com/office/powerpoint/2010/main" val="4009713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F433DAD-4E2D-4DEA-808E-24CA219A3CB3}"/>
              </a:ext>
            </a:extLst>
          </p:cNvPr>
          <p:cNvSpPr>
            <a:spLocks noGrp="1"/>
          </p:cNvSpPr>
          <p:nvPr>
            <p:ph type="title"/>
          </p:nvPr>
        </p:nvSpPr>
        <p:spPr>
          <a:xfrm>
            <a:off x="301842" y="349281"/>
            <a:ext cx="11495352" cy="1092371"/>
          </a:xfrm>
        </p:spPr>
        <p:txBody>
          <a:bodyPr>
            <a:noAutofit/>
          </a:bodyPr>
          <a:lstStyle/>
          <a:p>
            <a:pPr algn="ctr" fontAlgn="base"/>
            <a:r>
              <a:rPr lang="en-US" sz="3200" b="1" dirty="0"/>
              <a:t>EWG’s Interactive Private Well Drinking Water Contamination Map</a:t>
            </a:r>
          </a:p>
        </p:txBody>
      </p:sp>
      <p:pic>
        <p:nvPicPr>
          <p:cNvPr id="6" name="Picture 5" descr="A picture containing clipart&#10;&#10;Description automatically generated">
            <a:extLst>
              <a:ext uri="{FF2B5EF4-FFF2-40B4-BE49-F238E27FC236}">
                <a16:creationId xmlns:a16="http://schemas.microsoft.com/office/drawing/2014/main" id="{0B66844E-6DC0-4B14-AD52-21B6191B9E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4090" y="5557277"/>
            <a:ext cx="1213104" cy="1176528"/>
          </a:xfrm>
          <a:prstGeom prst="rect">
            <a:avLst/>
          </a:prstGeom>
        </p:spPr>
      </p:pic>
      <p:pic>
        <p:nvPicPr>
          <p:cNvPr id="5" name="Content Placeholder 7" title="Image of Minnesota with notations for contamination of private well drinking water">
            <a:hlinkClick r:id="rId3"/>
            <a:extLst>
              <a:ext uri="{FF2B5EF4-FFF2-40B4-BE49-F238E27FC236}">
                <a16:creationId xmlns:a16="http://schemas.microsoft.com/office/drawing/2014/main" id="{B55A0DBA-473E-49B0-97D7-EADF95C5BE7C}"/>
              </a:ext>
            </a:extLst>
          </p:cNvPr>
          <p:cNvPicPr>
            <a:picLocks noChangeAspect="1"/>
          </p:cNvPicPr>
          <p:nvPr/>
        </p:nvPicPr>
        <p:blipFill>
          <a:blip r:embed="rId4"/>
          <a:stretch>
            <a:fillRect/>
          </a:stretch>
        </p:blipFill>
        <p:spPr>
          <a:xfrm>
            <a:off x="5360670" y="1272720"/>
            <a:ext cx="4828614" cy="5353320"/>
          </a:xfrm>
          <a:prstGeom prst="rect">
            <a:avLst/>
          </a:prstGeom>
        </p:spPr>
      </p:pic>
      <p:pic>
        <p:nvPicPr>
          <p:cNvPr id="8" name="Picture 7" title="Key for private wwell drinking water contamination">
            <a:extLst>
              <a:ext uri="{FF2B5EF4-FFF2-40B4-BE49-F238E27FC236}">
                <a16:creationId xmlns:a16="http://schemas.microsoft.com/office/drawing/2014/main" id="{080B5A52-266A-48AC-93CC-3B9734A382AB}"/>
              </a:ext>
            </a:extLst>
          </p:cNvPr>
          <p:cNvPicPr>
            <a:picLocks noChangeAspect="1"/>
          </p:cNvPicPr>
          <p:nvPr/>
        </p:nvPicPr>
        <p:blipFill>
          <a:blip r:embed="rId5"/>
          <a:stretch>
            <a:fillRect/>
          </a:stretch>
        </p:blipFill>
        <p:spPr>
          <a:xfrm>
            <a:off x="841415" y="2947921"/>
            <a:ext cx="3082818" cy="1768276"/>
          </a:xfrm>
          <a:prstGeom prst="rect">
            <a:avLst/>
          </a:prstGeom>
        </p:spPr>
      </p:pic>
    </p:spTree>
    <p:extLst>
      <p:ext uri="{BB962C8B-B14F-4D97-AF65-F5344CB8AC3E}">
        <p14:creationId xmlns:p14="http://schemas.microsoft.com/office/powerpoint/2010/main" val="145591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1855</TotalTime>
  <Words>938</Words>
  <Application>Microsoft Office PowerPoint</Application>
  <PresentationFormat>Widescreen</PresentationFormat>
  <Paragraphs>115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Worsening Nitrate Pollution in Minnesota’s Drinking Water </vt:lpstr>
      <vt:lpstr>Data Evaluated</vt:lpstr>
      <vt:lpstr>Methodology Used to Evaluate Nitrate Trends in MN</vt:lpstr>
      <vt:lpstr>Main Findings</vt:lpstr>
      <vt:lpstr>Community Water System Impacts</vt:lpstr>
      <vt:lpstr>Climbing Contamination</vt:lpstr>
      <vt:lpstr>EWG’s Interactive Community Water System Drinking Water Contamination Map</vt:lpstr>
      <vt:lpstr>Known Private Well Contamination, but More Data Needed to Evaluate Trends in Private Wells</vt:lpstr>
      <vt:lpstr>EWG’s Interactive Private Well Drinking Water Contamination Map</vt:lpstr>
      <vt:lpstr>Environmental Justice Implications</vt:lpstr>
      <vt:lpstr>Cost of Nitrate Treatment</vt:lpstr>
      <vt:lpstr>Questions?</vt:lpstr>
      <vt:lpstr>More Info About the Study</vt:lpstr>
      <vt:lpstr>Statistical Significance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Cox</dc:creator>
  <cp:lastModifiedBy>Kasey Gerkovich</cp:lastModifiedBy>
  <cp:revision>163</cp:revision>
  <dcterms:created xsi:type="dcterms:W3CDTF">2019-09-03T19:33:00Z</dcterms:created>
  <dcterms:modified xsi:type="dcterms:W3CDTF">2020-02-14T17:16:13Z</dcterms:modified>
</cp:coreProperties>
</file>